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56946-39FC-11D7-A6F0-8351138E5D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09AF9E-0AFB-AF56-8B07-73EDFDCA2B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201EF-65B6-8D84-2655-BDC68DBFF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D993-5A43-4B58-A07F-F0B7F36DAEA0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8894B-DF68-0881-3567-274B55D8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17580-07D6-D9B4-B015-CEA20CEA8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872-B9A0-414F-BA2E-21E3D31F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98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1EA34-95F1-F981-F018-EEE24662D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CCB38E-DCE9-A319-A651-BA252BAACD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0D3B11-6292-B0BE-9E28-668CB1845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D993-5A43-4B58-A07F-F0B7F36DAEA0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563D7-8DE7-3119-EE65-4D672EAA3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A4924-4CBB-0B9D-5568-7926C549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872-B9A0-414F-BA2E-21E3D31F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560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5DEF71-032D-F47B-CF9F-4398E2C0A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A8785F-ACE5-9D07-AB93-DD059A2BB1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3C65E-EE4A-03BB-0616-E2A813C33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D993-5A43-4B58-A07F-F0B7F36DAEA0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28579-F030-FD10-1172-C2C2F656C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156A6F-8896-E66A-A249-9F377218C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872-B9A0-414F-BA2E-21E3D31F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36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7F7C8-4650-483B-9B4C-2630F8B86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520F5-AA7A-E9F0-8C53-E5F046078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2502C-2C20-638F-E4DA-C43E3A92C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D993-5A43-4B58-A07F-F0B7F36DAEA0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C0670-9CD6-130B-3E97-ABBE0B45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99589-779C-A1F7-5FE2-22F0BEB34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872-B9A0-414F-BA2E-21E3D31F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562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3B1CB-DC02-2366-FE03-272DB541D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6458C-ABAC-7FA3-5280-5BBA497D1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EC30B-E804-B782-4100-57276D8FA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D993-5A43-4B58-A07F-F0B7F36DAEA0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64C3E-4D42-ACCD-BED5-856809130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8D158-0F8E-58F7-967F-1F133FCF7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872-B9A0-414F-BA2E-21E3D31F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624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D32EC-8050-FF70-59C4-2CCCA3888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DE4CE-D9B8-5B85-74FC-0F5829FCE0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4C5B04-D726-96CE-A657-C0FCDE0EB9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6C5CC8-8EE9-155E-1E45-FC70DD22F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D993-5A43-4B58-A07F-F0B7F36DAEA0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C1F7D3-5D87-1B50-BFBD-58627BAE4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5F8CA5-D2C9-CE5A-BA14-B4862F927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872-B9A0-414F-BA2E-21E3D31F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94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BEAFA-6C17-8F0A-A6C7-9681EF13A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035D2-DB8E-03AB-A243-80BFDE6B4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418AEC-EFBC-97A9-E8E8-E47844C876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0C949F-B19B-D2DF-A733-A89A395597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DBFC22-0765-4EB7-D588-DE6F530880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141AF2-65AA-0BCD-5E13-74835F43D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D993-5A43-4B58-A07F-F0B7F36DAEA0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ED2DA4-6965-5CE4-8ABC-6F0B130E6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856C81-241A-517B-B459-C32DE2B09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872-B9A0-414F-BA2E-21E3D31F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199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1E682-CC57-C7D3-008F-32FB20AC6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97C6D-711A-381B-9DE0-F7E38895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D993-5A43-4B58-A07F-F0B7F36DAEA0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276776-560E-592D-38EE-6205414E2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2FA90-D0BD-1B08-F4D6-29B423EFD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872-B9A0-414F-BA2E-21E3D31F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835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567A4C-C6F7-4F38-B813-A623D4814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D993-5A43-4B58-A07F-F0B7F36DAEA0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C91E91-4923-A950-F1F6-AD91FECF0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6DFB6-B2D3-0113-2138-49E619546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872-B9A0-414F-BA2E-21E3D31F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231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8DD0E-4CE6-5AB3-16CB-4AD44BDD0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5AFD4-CDE6-4961-5BA3-97CB7FA65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299779-8F16-0385-A3E2-E7F0B3119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EC7BC1-3425-B1CE-D3B3-C595F27CD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D993-5A43-4B58-A07F-F0B7F36DAEA0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E6D205-CFC5-F179-E5F3-17C26277C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A50E3B-510B-29BB-EDD4-79B094C45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872-B9A0-414F-BA2E-21E3D31F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922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F24B7-2DB3-7EEB-C532-0A8D7E6F0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F8B7C7-DFAB-592A-AC4C-2887273C95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A92EF-16F4-5C9E-77D2-5A2E0BC07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D342A3-3958-03B9-4491-AE9DF1E30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D993-5A43-4B58-A07F-F0B7F36DAEA0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7F957C-CB8F-4B78-BC64-E55CBD45E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72831-D175-E525-8199-849BA3295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872-B9A0-414F-BA2E-21E3D31F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160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221905-8B35-14BE-BFB5-FE0F5D738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477EB-8197-E6BD-73D7-17E70161C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40AA7-373A-58F3-09F3-EE6A350C1A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FCD993-5A43-4B58-A07F-F0B7F36DAEA0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1E524-912D-4EAE-D145-AA9E2F1A91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3B892-39AA-34D2-0A45-0F01B38460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503872-B9A0-414F-BA2E-21E3D31F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14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f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5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11" Type="http://schemas.openxmlformats.org/officeDocument/2006/relationships/image" Target="../media/image12.png"/><Relationship Id="rId5" Type="http://schemas.openxmlformats.org/officeDocument/2006/relationships/image" Target="../media/image3.jpeg"/><Relationship Id="rId10" Type="http://schemas.openxmlformats.org/officeDocument/2006/relationships/image" Target="../media/image10.jpeg"/><Relationship Id="rId4" Type="http://schemas.openxmlformats.org/officeDocument/2006/relationships/image" Target="../media/image2.jpe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A8E95-A0EA-5072-B220-7BEEF20A9A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A1E9E3-8141-223E-CF38-0733114FB9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60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380A1-CEBD-113F-69FB-72379ECE30EC}"/>
              </a:ext>
            </a:extLst>
          </p:cNvPr>
          <p:cNvSpPr txBox="1"/>
          <p:nvPr/>
        </p:nvSpPr>
        <p:spPr>
          <a:xfrm>
            <a:off x="878249" y="929520"/>
            <a:ext cx="1015663" cy="590931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Functionalities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DCE5A6-5CF2-57B8-3C7C-FA9D5E9BCFBF}"/>
              </a:ext>
            </a:extLst>
          </p:cNvPr>
          <p:cNvCxnSpPr>
            <a:cxnSpLocks/>
          </p:cNvCxnSpPr>
          <p:nvPr/>
        </p:nvCxnSpPr>
        <p:spPr>
          <a:xfrm>
            <a:off x="1893912" y="1238487"/>
            <a:ext cx="0" cy="520083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Narrow AI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26D86-D3C6-A35F-CB2A-36F0732FE775}"/>
              </a:ext>
            </a:extLst>
          </p:cNvPr>
          <p:cNvSpPr/>
          <p:nvPr/>
        </p:nvSpPr>
        <p:spPr>
          <a:xfrm>
            <a:off x="8753380" y="1704514"/>
            <a:ext cx="284084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Artificial Superintelligence (ASI) 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(Super AI)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B79F89-2798-2268-3286-F4AA2CB98424}"/>
              </a:ext>
            </a:extLst>
          </p:cNvPr>
          <p:cNvSpPr/>
          <p:nvPr/>
        </p:nvSpPr>
        <p:spPr>
          <a:xfrm>
            <a:off x="2524874" y="3728727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Reactive Machines AI</a:t>
            </a:r>
            <a:endParaRPr lang="en-US" sz="2800" b="1" dirty="0">
              <a:solidFill>
                <a:srgbClr val="FFFF0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A0E3020-40FE-4788-9A5B-B866AFABCEDB}"/>
              </a:ext>
            </a:extLst>
          </p:cNvPr>
          <p:cNvCxnSpPr>
            <a:cxnSpLocks/>
          </p:cNvCxnSpPr>
          <p:nvPr/>
        </p:nvCxnSpPr>
        <p:spPr>
          <a:xfrm>
            <a:off x="2552830" y="3506680"/>
            <a:ext cx="9085787" cy="22302"/>
          </a:xfrm>
          <a:prstGeom prst="line">
            <a:avLst/>
          </a:prstGeom>
          <a:ln w="571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50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380A1-CEBD-113F-69FB-72379ECE30EC}"/>
              </a:ext>
            </a:extLst>
          </p:cNvPr>
          <p:cNvSpPr txBox="1"/>
          <p:nvPr/>
        </p:nvSpPr>
        <p:spPr>
          <a:xfrm>
            <a:off x="878249" y="929520"/>
            <a:ext cx="1015663" cy="590931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Functionalities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DCE5A6-5CF2-57B8-3C7C-FA9D5E9BCFBF}"/>
              </a:ext>
            </a:extLst>
          </p:cNvPr>
          <p:cNvCxnSpPr>
            <a:cxnSpLocks/>
          </p:cNvCxnSpPr>
          <p:nvPr/>
        </p:nvCxnSpPr>
        <p:spPr>
          <a:xfrm>
            <a:off x="1893912" y="1238487"/>
            <a:ext cx="0" cy="520083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Narrow AI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26D86-D3C6-A35F-CB2A-36F0732FE775}"/>
              </a:ext>
            </a:extLst>
          </p:cNvPr>
          <p:cNvSpPr/>
          <p:nvPr/>
        </p:nvSpPr>
        <p:spPr>
          <a:xfrm>
            <a:off x="8753380" y="1704514"/>
            <a:ext cx="284084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Artificial Superintelligence (ASI) 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(Super AI)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B79F89-2798-2268-3286-F4AA2CB98424}"/>
              </a:ext>
            </a:extLst>
          </p:cNvPr>
          <p:cNvSpPr/>
          <p:nvPr/>
        </p:nvSpPr>
        <p:spPr>
          <a:xfrm>
            <a:off x="2524874" y="3728727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Reactive Machines AI</a:t>
            </a:r>
            <a:endParaRPr lang="en-US" sz="2800" b="1" dirty="0">
              <a:solidFill>
                <a:srgbClr val="FFFF0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1E2276-359B-7C57-40AC-EA6D8F8D538A}"/>
              </a:ext>
            </a:extLst>
          </p:cNvPr>
          <p:cNvSpPr/>
          <p:nvPr/>
        </p:nvSpPr>
        <p:spPr>
          <a:xfrm>
            <a:off x="2508440" y="5262268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 Memory AI</a:t>
            </a:r>
            <a:endParaRPr lang="en-US" sz="2800" b="1" dirty="0">
              <a:solidFill>
                <a:srgbClr val="FFFF0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A0E3020-40FE-4788-9A5B-B866AFABCEDB}"/>
              </a:ext>
            </a:extLst>
          </p:cNvPr>
          <p:cNvCxnSpPr>
            <a:cxnSpLocks/>
          </p:cNvCxnSpPr>
          <p:nvPr/>
        </p:nvCxnSpPr>
        <p:spPr>
          <a:xfrm>
            <a:off x="2552830" y="3506680"/>
            <a:ext cx="9085787" cy="22302"/>
          </a:xfrm>
          <a:prstGeom prst="line">
            <a:avLst/>
          </a:prstGeom>
          <a:ln w="571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741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380A1-CEBD-113F-69FB-72379ECE30EC}"/>
              </a:ext>
            </a:extLst>
          </p:cNvPr>
          <p:cNvSpPr txBox="1"/>
          <p:nvPr/>
        </p:nvSpPr>
        <p:spPr>
          <a:xfrm>
            <a:off x="878249" y="929520"/>
            <a:ext cx="1015663" cy="590931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Functionalities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DCE5A6-5CF2-57B8-3C7C-FA9D5E9BCFBF}"/>
              </a:ext>
            </a:extLst>
          </p:cNvPr>
          <p:cNvCxnSpPr>
            <a:cxnSpLocks/>
          </p:cNvCxnSpPr>
          <p:nvPr/>
        </p:nvCxnSpPr>
        <p:spPr>
          <a:xfrm>
            <a:off x="1893912" y="1238487"/>
            <a:ext cx="0" cy="520083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Narrow AI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26D86-D3C6-A35F-CB2A-36F0732FE775}"/>
              </a:ext>
            </a:extLst>
          </p:cNvPr>
          <p:cNvSpPr/>
          <p:nvPr/>
        </p:nvSpPr>
        <p:spPr>
          <a:xfrm>
            <a:off x="8753380" y="1704514"/>
            <a:ext cx="284084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Artificial Superintelligence (ASI) 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(Super AI)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B79F89-2798-2268-3286-F4AA2CB98424}"/>
              </a:ext>
            </a:extLst>
          </p:cNvPr>
          <p:cNvSpPr/>
          <p:nvPr/>
        </p:nvSpPr>
        <p:spPr>
          <a:xfrm>
            <a:off x="2524874" y="3728727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Reactive Machines AI</a:t>
            </a:r>
            <a:endParaRPr lang="en-US" sz="2800" b="1" dirty="0">
              <a:solidFill>
                <a:srgbClr val="FFFF0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1E2276-359B-7C57-40AC-EA6D8F8D538A}"/>
              </a:ext>
            </a:extLst>
          </p:cNvPr>
          <p:cNvSpPr/>
          <p:nvPr/>
        </p:nvSpPr>
        <p:spPr>
          <a:xfrm>
            <a:off x="2508440" y="5262268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 Memory AI</a:t>
            </a:r>
            <a:endParaRPr lang="en-US" sz="2800" b="1" dirty="0">
              <a:solidFill>
                <a:srgbClr val="FFFF0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6FEC58-18C4-575C-E2FD-F2122CE1428B}"/>
              </a:ext>
            </a:extLst>
          </p:cNvPr>
          <p:cNvSpPr/>
          <p:nvPr/>
        </p:nvSpPr>
        <p:spPr>
          <a:xfrm>
            <a:off x="5875046" y="4393862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Theory of Mind</a:t>
            </a:r>
            <a:endParaRPr lang="en-US" sz="2800" b="1" dirty="0">
              <a:solidFill>
                <a:srgbClr val="FFFF0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A0E3020-40FE-4788-9A5B-B866AFABCEDB}"/>
              </a:ext>
            </a:extLst>
          </p:cNvPr>
          <p:cNvCxnSpPr>
            <a:cxnSpLocks/>
          </p:cNvCxnSpPr>
          <p:nvPr/>
        </p:nvCxnSpPr>
        <p:spPr>
          <a:xfrm>
            <a:off x="2552830" y="3506680"/>
            <a:ext cx="9085787" cy="22302"/>
          </a:xfrm>
          <a:prstGeom prst="line">
            <a:avLst/>
          </a:prstGeom>
          <a:ln w="571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703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380A1-CEBD-113F-69FB-72379ECE30EC}"/>
              </a:ext>
            </a:extLst>
          </p:cNvPr>
          <p:cNvSpPr txBox="1"/>
          <p:nvPr/>
        </p:nvSpPr>
        <p:spPr>
          <a:xfrm>
            <a:off x="878249" y="929520"/>
            <a:ext cx="1015663" cy="590931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Functionalities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DCE5A6-5CF2-57B8-3C7C-FA9D5E9BCFBF}"/>
              </a:ext>
            </a:extLst>
          </p:cNvPr>
          <p:cNvCxnSpPr>
            <a:cxnSpLocks/>
          </p:cNvCxnSpPr>
          <p:nvPr/>
        </p:nvCxnSpPr>
        <p:spPr>
          <a:xfrm>
            <a:off x="1893912" y="1238487"/>
            <a:ext cx="0" cy="520083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Narrow AI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26D86-D3C6-A35F-CB2A-36F0732FE775}"/>
              </a:ext>
            </a:extLst>
          </p:cNvPr>
          <p:cNvSpPr/>
          <p:nvPr/>
        </p:nvSpPr>
        <p:spPr>
          <a:xfrm>
            <a:off x="8753380" y="1704514"/>
            <a:ext cx="284084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Artificial Superintelligence (ASI) 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(Super AI)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B79F89-2798-2268-3286-F4AA2CB98424}"/>
              </a:ext>
            </a:extLst>
          </p:cNvPr>
          <p:cNvSpPr/>
          <p:nvPr/>
        </p:nvSpPr>
        <p:spPr>
          <a:xfrm>
            <a:off x="2524874" y="3728727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Reactive Machines AI</a:t>
            </a:r>
            <a:endParaRPr lang="en-US" sz="2800" b="1" dirty="0">
              <a:solidFill>
                <a:srgbClr val="FFFF0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1E2276-359B-7C57-40AC-EA6D8F8D538A}"/>
              </a:ext>
            </a:extLst>
          </p:cNvPr>
          <p:cNvSpPr/>
          <p:nvPr/>
        </p:nvSpPr>
        <p:spPr>
          <a:xfrm>
            <a:off x="2508440" y="5262268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 Memory AI</a:t>
            </a:r>
            <a:endParaRPr lang="en-US" sz="2800" b="1" dirty="0">
              <a:solidFill>
                <a:srgbClr val="FFFF0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6FEC58-18C4-575C-E2FD-F2122CE1428B}"/>
              </a:ext>
            </a:extLst>
          </p:cNvPr>
          <p:cNvSpPr/>
          <p:nvPr/>
        </p:nvSpPr>
        <p:spPr>
          <a:xfrm>
            <a:off x="5875046" y="4393862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Theory of Mind</a:t>
            </a:r>
            <a:endParaRPr lang="en-US" sz="2800" b="1" dirty="0">
              <a:solidFill>
                <a:srgbClr val="FFFF0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25E6C0-6D85-FF9C-4180-47331731BDEE}"/>
              </a:ext>
            </a:extLst>
          </p:cNvPr>
          <p:cNvSpPr/>
          <p:nvPr/>
        </p:nvSpPr>
        <p:spPr>
          <a:xfrm>
            <a:off x="9172434" y="4393862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 Awareness</a:t>
            </a:r>
            <a:endParaRPr lang="en-US" sz="2800" b="1" dirty="0">
              <a:solidFill>
                <a:srgbClr val="FFFF0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A0E3020-40FE-4788-9A5B-B866AFABCEDB}"/>
              </a:ext>
            </a:extLst>
          </p:cNvPr>
          <p:cNvCxnSpPr>
            <a:cxnSpLocks/>
          </p:cNvCxnSpPr>
          <p:nvPr/>
        </p:nvCxnSpPr>
        <p:spPr>
          <a:xfrm>
            <a:off x="2552830" y="3506680"/>
            <a:ext cx="9085787" cy="22302"/>
          </a:xfrm>
          <a:prstGeom prst="line">
            <a:avLst/>
          </a:prstGeom>
          <a:ln w="571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138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380A1-CEBD-113F-69FB-72379ECE30EC}"/>
              </a:ext>
            </a:extLst>
          </p:cNvPr>
          <p:cNvSpPr txBox="1"/>
          <p:nvPr/>
        </p:nvSpPr>
        <p:spPr>
          <a:xfrm>
            <a:off x="878249" y="929520"/>
            <a:ext cx="1015663" cy="590931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Functionalities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DCE5A6-5CF2-57B8-3C7C-FA9D5E9BCFBF}"/>
              </a:ext>
            </a:extLst>
          </p:cNvPr>
          <p:cNvCxnSpPr>
            <a:cxnSpLocks/>
          </p:cNvCxnSpPr>
          <p:nvPr/>
        </p:nvCxnSpPr>
        <p:spPr>
          <a:xfrm>
            <a:off x="1893912" y="1238487"/>
            <a:ext cx="0" cy="520083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Narrow AI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26D86-D3C6-A35F-CB2A-36F0732FE775}"/>
              </a:ext>
            </a:extLst>
          </p:cNvPr>
          <p:cNvSpPr/>
          <p:nvPr/>
        </p:nvSpPr>
        <p:spPr>
          <a:xfrm>
            <a:off x="8753380" y="1704514"/>
            <a:ext cx="284084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Artificial Superintelligence (ASI) 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(Super AI)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B79F89-2798-2268-3286-F4AA2CB98424}"/>
              </a:ext>
            </a:extLst>
          </p:cNvPr>
          <p:cNvSpPr/>
          <p:nvPr/>
        </p:nvSpPr>
        <p:spPr>
          <a:xfrm>
            <a:off x="2524874" y="3728727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Reactive Machines AI</a:t>
            </a:r>
            <a:endParaRPr lang="en-US" sz="2800" b="1" dirty="0">
              <a:solidFill>
                <a:schemeClr val="accent4">
                  <a:lumMod val="20000"/>
                  <a:lumOff val="8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1E2276-359B-7C57-40AC-EA6D8F8D538A}"/>
              </a:ext>
            </a:extLst>
          </p:cNvPr>
          <p:cNvSpPr/>
          <p:nvPr/>
        </p:nvSpPr>
        <p:spPr>
          <a:xfrm>
            <a:off x="2508440" y="5262268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 Memory AI</a:t>
            </a:r>
            <a:endParaRPr lang="en-US" sz="2800" b="1" dirty="0">
              <a:solidFill>
                <a:schemeClr val="accent4">
                  <a:lumMod val="20000"/>
                  <a:lumOff val="8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6FEC58-18C4-575C-E2FD-F2122CE1428B}"/>
              </a:ext>
            </a:extLst>
          </p:cNvPr>
          <p:cNvSpPr/>
          <p:nvPr/>
        </p:nvSpPr>
        <p:spPr>
          <a:xfrm>
            <a:off x="5875046" y="4393862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Theory of Mind</a:t>
            </a:r>
            <a:endParaRPr lang="en-US" sz="2800" b="1" dirty="0">
              <a:solidFill>
                <a:schemeClr val="accent4">
                  <a:lumMod val="20000"/>
                  <a:lumOff val="8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25E6C0-6D85-FF9C-4180-47331731BDEE}"/>
              </a:ext>
            </a:extLst>
          </p:cNvPr>
          <p:cNvSpPr/>
          <p:nvPr/>
        </p:nvSpPr>
        <p:spPr>
          <a:xfrm>
            <a:off x="9122303" y="4305831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 Awareness</a:t>
            </a:r>
            <a:endParaRPr lang="en-US" sz="2800" b="1" dirty="0">
              <a:solidFill>
                <a:schemeClr val="accent4">
                  <a:lumMod val="20000"/>
                  <a:lumOff val="8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A0E3020-40FE-4788-9A5B-B866AFABCEDB}"/>
              </a:ext>
            </a:extLst>
          </p:cNvPr>
          <p:cNvCxnSpPr>
            <a:cxnSpLocks/>
          </p:cNvCxnSpPr>
          <p:nvPr/>
        </p:nvCxnSpPr>
        <p:spPr>
          <a:xfrm>
            <a:off x="2552830" y="3506680"/>
            <a:ext cx="9085787" cy="22302"/>
          </a:xfrm>
          <a:prstGeom prst="line">
            <a:avLst/>
          </a:prstGeom>
          <a:ln w="571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8178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380A1-CEBD-113F-69FB-72379ECE30EC}"/>
              </a:ext>
            </a:extLst>
          </p:cNvPr>
          <p:cNvSpPr txBox="1"/>
          <p:nvPr/>
        </p:nvSpPr>
        <p:spPr>
          <a:xfrm>
            <a:off x="878249" y="929520"/>
            <a:ext cx="1015663" cy="590931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Functionalities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DCE5A6-5CF2-57B8-3C7C-FA9D5E9BCFBF}"/>
              </a:ext>
            </a:extLst>
          </p:cNvPr>
          <p:cNvCxnSpPr>
            <a:cxnSpLocks/>
          </p:cNvCxnSpPr>
          <p:nvPr/>
        </p:nvCxnSpPr>
        <p:spPr>
          <a:xfrm>
            <a:off x="1893912" y="1238487"/>
            <a:ext cx="0" cy="520083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Narrow AI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26D86-D3C6-A35F-CB2A-36F0732FE775}"/>
              </a:ext>
            </a:extLst>
          </p:cNvPr>
          <p:cNvSpPr/>
          <p:nvPr/>
        </p:nvSpPr>
        <p:spPr>
          <a:xfrm>
            <a:off x="8753380" y="1704514"/>
            <a:ext cx="284084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Artificial Superintelligence (ASI) </a:t>
            </a:r>
          </a:p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(Super AI)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B79F89-2798-2268-3286-F4AA2CB98424}"/>
              </a:ext>
            </a:extLst>
          </p:cNvPr>
          <p:cNvSpPr/>
          <p:nvPr/>
        </p:nvSpPr>
        <p:spPr>
          <a:xfrm>
            <a:off x="2524874" y="3728727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Reactive Machines AI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1E2276-359B-7C57-40AC-EA6D8F8D538A}"/>
              </a:ext>
            </a:extLst>
          </p:cNvPr>
          <p:cNvSpPr/>
          <p:nvPr/>
        </p:nvSpPr>
        <p:spPr>
          <a:xfrm>
            <a:off x="2508440" y="5262268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 Memory AI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6FEC58-18C4-575C-E2FD-F2122CE1428B}"/>
              </a:ext>
            </a:extLst>
          </p:cNvPr>
          <p:cNvSpPr/>
          <p:nvPr/>
        </p:nvSpPr>
        <p:spPr>
          <a:xfrm>
            <a:off x="5875046" y="4393862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Theory of Mind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25E6C0-6D85-FF9C-4180-47331731BDEE}"/>
              </a:ext>
            </a:extLst>
          </p:cNvPr>
          <p:cNvSpPr/>
          <p:nvPr/>
        </p:nvSpPr>
        <p:spPr>
          <a:xfrm>
            <a:off x="9122303" y="4305831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 Awareness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A0E3020-40FE-4788-9A5B-B866AFABCEDB}"/>
              </a:ext>
            </a:extLst>
          </p:cNvPr>
          <p:cNvCxnSpPr>
            <a:cxnSpLocks/>
          </p:cNvCxnSpPr>
          <p:nvPr/>
        </p:nvCxnSpPr>
        <p:spPr>
          <a:xfrm>
            <a:off x="2552830" y="3506680"/>
            <a:ext cx="9085787" cy="2230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289428F-DFF8-B404-B809-E6E49D3CC818}"/>
              </a:ext>
            </a:extLst>
          </p:cNvPr>
          <p:cNvSpPr/>
          <p:nvPr/>
        </p:nvSpPr>
        <p:spPr>
          <a:xfrm>
            <a:off x="2628289" y="1904258"/>
            <a:ext cx="1796904" cy="14470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17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380A1-CEBD-113F-69FB-72379ECE30EC}"/>
              </a:ext>
            </a:extLst>
          </p:cNvPr>
          <p:cNvSpPr txBox="1"/>
          <p:nvPr/>
        </p:nvSpPr>
        <p:spPr>
          <a:xfrm>
            <a:off x="878249" y="929520"/>
            <a:ext cx="1015663" cy="590931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Functionalities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DCE5A6-5CF2-57B8-3C7C-FA9D5E9BCFBF}"/>
              </a:ext>
            </a:extLst>
          </p:cNvPr>
          <p:cNvCxnSpPr>
            <a:cxnSpLocks/>
          </p:cNvCxnSpPr>
          <p:nvPr/>
        </p:nvCxnSpPr>
        <p:spPr>
          <a:xfrm>
            <a:off x="1893912" y="1238487"/>
            <a:ext cx="0" cy="520083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Narrow AI 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26D86-D3C6-A35F-CB2A-36F0732FE775}"/>
              </a:ext>
            </a:extLst>
          </p:cNvPr>
          <p:cNvSpPr/>
          <p:nvPr/>
        </p:nvSpPr>
        <p:spPr>
          <a:xfrm>
            <a:off x="8753380" y="1704514"/>
            <a:ext cx="284084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Artificial Superintelligence (ASI) </a:t>
            </a:r>
          </a:p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(Super AI)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B79F89-2798-2268-3286-F4AA2CB98424}"/>
              </a:ext>
            </a:extLst>
          </p:cNvPr>
          <p:cNvSpPr/>
          <p:nvPr/>
        </p:nvSpPr>
        <p:spPr>
          <a:xfrm>
            <a:off x="2524874" y="3728727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Reactive Machines AI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1E2276-359B-7C57-40AC-EA6D8F8D538A}"/>
              </a:ext>
            </a:extLst>
          </p:cNvPr>
          <p:cNvSpPr/>
          <p:nvPr/>
        </p:nvSpPr>
        <p:spPr>
          <a:xfrm>
            <a:off x="2508440" y="5262268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 Memory AI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6FEC58-18C4-575C-E2FD-F2122CE1428B}"/>
              </a:ext>
            </a:extLst>
          </p:cNvPr>
          <p:cNvSpPr/>
          <p:nvPr/>
        </p:nvSpPr>
        <p:spPr>
          <a:xfrm>
            <a:off x="5875046" y="4393862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Theory of Mind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25E6C0-6D85-FF9C-4180-47331731BDEE}"/>
              </a:ext>
            </a:extLst>
          </p:cNvPr>
          <p:cNvSpPr/>
          <p:nvPr/>
        </p:nvSpPr>
        <p:spPr>
          <a:xfrm>
            <a:off x="9122303" y="4305831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 Awareness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A0E3020-40FE-4788-9A5B-B866AFABCEDB}"/>
              </a:ext>
            </a:extLst>
          </p:cNvPr>
          <p:cNvCxnSpPr>
            <a:cxnSpLocks/>
          </p:cNvCxnSpPr>
          <p:nvPr/>
        </p:nvCxnSpPr>
        <p:spPr>
          <a:xfrm>
            <a:off x="2552830" y="3506680"/>
            <a:ext cx="9085787" cy="2230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289428F-DFF8-B404-B809-E6E49D3CC818}"/>
              </a:ext>
            </a:extLst>
          </p:cNvPr>
          <p:cNvSpPr/>
          <p:nvPr/>
        </p:nvSpPr>
        <p:spPr>
          <a:xfrm>
            <a:off x="5352084" y="1757833"/>
            <a:ext cx="2913021" cy="16711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082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2A66E4-1603-0613-E9A7-1D38F5287ECE}"/>
              </a:ext>
            </a:extLst>
          </p:cNvPr>
          <p:cNvSpPr txBox="1"/>
          <p:nvPr/>
        </p:nvSpPr>
        <p:spPr>
          <a:xfrm>
            <a:off x="295183" y="654714"/>
            <a:ext cx="6094520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Virtual Personal Assistants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Siri (Apple)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Alexa (Amazon)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Google Assistant (Google)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Cortana (Microsoft)</a:t>
            </a:r>
          </a:p>
          <a:p>
            <a:pPr algn="l"/>
            <a:r>
              <a:rPr lang="en-US" sz="2000" b="1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Email Filtering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Gmail's spam filter (Google)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Outlook's junk mail filter (Microsoft)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Spam Assassin (open-source spam filter)</a:t>
            </a:r>
          </a:p>
          <a:p>
            <a:pPr algn="l"/>
            <a:r>
              <a:rPr lang="en-US" sz="2000" b="1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Fraud Detection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Falcon Fraud Manager (FICO)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Actimize Fraud Detection (NICE)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SAS Fraud Detection (SAS Institute)</a:t>
            </a:r>
          </a:p>
          <a:p>
            <a:pPr algn="l"/>
            <a:r>
              <a:rPr lang="en-US" sz="2000" b="1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Customer Service Chatbots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Zendesk Chatbot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Intercom Chatbot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 err="1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LivePerson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Chatbot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B97CFC-777A-26E4-8A70-B567A5C60210}"/>
              </a:ext>
            </a:extLst>
          </p:cNvPr>
          <p:cNvSpPr txBox="1"/>
          <p:nvPr/>
        </p:nvSpPr>
        <p:spPr>
          <a:xfrm>
            <a:off x="6509552" y="654714"/>
            <a:ext cx="481835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Language Translation Services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Google Translate (Google)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Microsoft Translator (Microsoft)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 err="1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DeepL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Translator (</a:t>
            </a:r>
            <a:r>
              <a:rPr lang="en-US" sz="2000" b="0" i="0" dirty="0" err="1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DeepL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algn="l"/>
            <a:r>
              <a:rPr lang="en-US" sz="2000" b="1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Image Recognition and Tagging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Amazon </a:t>
            </a:r>
            <a:r>
              <a:rPr lang="en-US" sz="2000" b="0" i="0" dirty="0" err="1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Rekognition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(Amazon)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Google Cloud Vision API (Google)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Microsoft Azure Computer Vision (Microsoft)</a:t>
            </a:r>
          </a:p>
          <a:p>
            <a:pPr algn="l"/>
            <a:r>
              <a:rPr lang="en-US" sz="2000" b="1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Medical Diagnosis Systems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IBM Watson Health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 err="1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Aidoc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(Medical imaging analysis)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Zebra Medical Vision (Medical imaging analysis)</a:t>
            </a:r>
          </a:p>
        </p:txBody>
      </p:sp>
      <p:pic>
        <p:nvPicPr>
          <p:cNvPr id="1028" name="Picture 4" descr="Siri - Apple">
            <a:extLst>
              <a:ext uri="{FF2B5EF4-FFF2-40B4-BE49-F238E27FC236}">
                <a16:creationId xmlns:a16="http://schemas.microsoft.com/office/drawing/2014/main" id="{B5A02A1E-520E-D90A-8148-7668F0455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640" y="740547"/>
            <a:ext cx="829645" cy="82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mazon Alexa">
            <a:extLst>
              <a:ext uri="{FF2B5EF4-FFF2-40B4-BE49-F238E27FC236}">
                <a16:creationId xmlns:a16="http://schemas.microsoft.com/office/drawing/2014/main" id="{CBA954E1-0EA7-97D7-AC3D-EA3DABB87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010" y="815733"/>
            <a:ext cx="679275" cy="67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oogle assistant icon logo symbol 22484497 PNG">
            <a:extLst>
              <a:ext uri="{FF2B5EF4-FFF2-40B4-BE49-F238E27FC236}">
                <a16:creationId xmlns:a16="http://schemas.microsoft.com/office/drawing/2014/main" id="{91DE095D-7A43-469D-A63A-A9DA58A56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526" y="1719045"/>
            <a:ext cx="829645" cy="82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icrosoft Cortana Logo PNG Vector (EPS) Free Download">
            <a:extLst>
              <a:ext uri="{FF2B5EF4-FFF2-40B4-BE49-F238E27FC236}">
                <a16:creationId xmlns:a16="http://schemas.microsoft.com/office/drawing/2014/main" id="{96CA49C4-A0B4-534B-565D-C535EA5AD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316" y="1639144"/>
            <a:ext cx="829645" cy="82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Zendesk logo - Social media &amp; Logos Icons">
            <a:extLst>
              <a:ext uri="{FF2B5EF4-FFF2-40B4-BE49-F238E27FC236}">
                <a16:creationId xmlns:a16="http://schemas.microsoft.com/office/drawing/2014/main" id="{F0EDD803-D9D3-D2E4-EC4E-F2D7801C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073" y="4724115"/>
            <a:ext cx="1255134" cy="125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Making Internet Business Personal | Intercom">
            <a:extLst>
              <a:ext uri="{FF2B5EF4-FFF2-40B4-BE49-F238E27FC236}">
                <a16:creationId xmlns:a16="http://schemas.microsoft.com/office/drawing/2014/main" id="{FE8EA96B-DBF5-9744-A82D-91F5B58E1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15" y="4936860"/>
            <a:ext cx="829644" cy="82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LivePerson">
            <a:extLst>
              <a:ext uri="{FF2B5EF4-FFF2-40B4-BE49-F238E27FC236}">
                <a16:creationId xmlns:a16="http://schemas.microsoft.com/office/drawing/2014/main" id="{615966B1-878A-3ED9-31D2-2821AB6E2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867" y="4761597"/>
            <a:ext cx="1180169" cy="118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3601BB57-050C-D3B9-AC17-463FF5529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04" b="29111"/>
          <a:stretch/>
        </p:blipFill>
        <p:spPr bwMode="auto">
          <a:xfrm>
            <a:off x="7199468" y="4936860"/>
            <a:ext cx="2143125" cy="82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Connecting people by driving innovation - About | Telus Ventures">
            <a:extLst>
              <a:ext uri="{FF2B5EF4-FFF2-40B4-BE49-F238E27FC236}">
                <a16:creationId xmlns:a16="http://schemas.microsoft.com/office/drawing/2014/main" id="{88186575-E316-67A1-B678-19163024A8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28" b="28519"/>
          <a:stretch/>
        </p:blipFill>
        <p:spPr bwMode="auto">
          <a:xfrm>
            <a:off x="9296985" y="4936860"/>
            <a:ext cx="2076531" cy="82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Amazon Rekognition Pricing, Reviews and Features (February 2024) -  SaaSworthy.com">
            <a:extLst>
              <a:ext uri="{FF2B5EF4-FFF2-40B4-BE49-F238E27FC236}">
                <a16:creationId xmlns:a16="http://schemas.microsoft.com/office/drawing/2014/main" id="{EF4B78FF-0FCA-F7A3-168F-C47B6CD3B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3084" y="2133867"/>
            <a:ext cx="829646" cy="100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271C411B-11C7-0610-5E8A-1B7542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3084" y="878749"/>
            <a:ext cx="829646" cy="82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328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g Hero 6 | Official Website | Disney Movies">
            <a:extLst>
              <a:ext uri="{FF2B5EF4-FFF2-40B4-BE49-F238E27FC236}">
                <a16:creationId xmlns:a16="http://schemas.microsoft.com/office/drawing/2014/main" id="{B563AF1F-EEDA-7372-88CF-0EADC9DB7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31" y="0"/>
            <a:ext cx="582967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A.I.: Artificial Intelligence | Rotten Tomatoes">
            <a:extLst>
              <a:ext uri="{FF2B5EF4-FFF2-40B4-BE49-F238E27FC236}">
                <a16:creationId xmlns:a16="http://schemas.microsoft.com/office/drawing/2014/main" id="{B256DF13-845D-044D-9FE0-16C61C9680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FDA0DD-FECF-979B-14EE-BCD4BAAD6ADD}"/>
              </a:ext>
            </a:extLst>
          </p:cNvPr>
          <p:cNvSpPr txBox="1"/>
          <p:nvPr/>
        </p:nvSpPr>
        <p:spPr>
          <a:xfrm>
            <a:off x="870012" y="2952657"/>
            <a:ext cx="1155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Baymax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0D747-A8D3-5FEB-6807-DFF899434E2D}"/>
              </a:ext>
            </a:extLst>
          </p:cNvPr>
          <p:cNvSpPr txBox="1"/>
          <p:nvPr/>
        </p:nvSpPr>
        <p:spPr>
          <a:xfrm>
            <a:off x="11235417" y="-1313480"/>
            <a:ext cx="713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David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6" name="Picture 4" descr="WALL-E (2008) | ScreenRant">
            <a:extLst>
              <a:ext uri="{FF2B5EF4-FFF2-40B4-BE49-F238E27FC236}">
                <a16:creationId xmlns:a16="http://schemas.microsoft.com/office/drawing/2014/main" id="{89EBE7B8-080D-7AB6-6106-0089A36E6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-14678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2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380A1-CEBD-113F-69FB-72379ECE30EC}"/>
              </a:ext>
            </a:extLst>
          </p:cNvPr>
          <p:cNvSpPr txBox="1"/>
          <p:nvPr/>
        </p:nvSpPr>
        <p:spPr>
          <a:xfrm>
            <a:off x="878249" y="929520"/>
            <a:ext cx="1015663" cy="590931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Functionalities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DCE5A6-5CF2-57B8-3C7C-FA9D5E9BCFBF}"/>
              </a:ext>
            </a:extLst>
          </p:cNvPr>
          <p:cNvCxnSpPr>
            <a:cxnSpLocks/>
          </p:cNvCxnSpPr>
          <p:nvPr/>
        </p:nvCxnSpPr>
        <p:spPr>
          <a:xfrm>
            <a:off x="1893912" y="1238487"/>
            <a:ext cx="0" cy="520083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Narrow AI 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26D86-D3C6-A35F-CB2A-36F0732FE775}"/>
              </a:ext>
            </a:extLst>
          </p:cNvPr>
          <p:cNvSpPr/>
          <p:nvPr/>
        </p:nvSpPr>
        <p:spPr>
          <a:xfrm>
            <a:off x="8753380" y="1704514"/>
            <a:ext cx="284084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Artificial Superintelligence (ASI) 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(Super AI)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B79F89-2798-2268-3286-F4AA2CB98424}"/>
              </a:ext>
            </a:extLst>
          </p:cNvPr>
          <p:cNvSpPr/>
          <p:nvPr/>
        </p:nvSpPr>
        <p:spPr>
          <a:xfrm>
            <a:off x="2524874" y="3728727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Reactive Machines AI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1E2276-359B-7C57-40AC-EA6D8F8D538A}"/>
              </a:ext>
            </a:extLst>
          </p:cNvPr>
          <p:cNvSpPr/>
          <p:nvPr/>
        </p:nvSpPr>
        <p:spPr>
          <a:xfrm>
            <a:off x="2508440" y="5262268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 Memory AI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6FEC58-18C4-575C-E2FD-F2122CE1428B}"/>
              </a:ext>
            </a:extLst>
          </p:cNvPr>
          <p:cNvSpPr/>
          <p:nvPr/>
        </p:nvSpPr>
        <p:spPr>
          <a:xfrm>
            <a:off x="5875046" y="4393862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Theory of Mind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25E6C0-6D85-FF9C-4180-47331731BDEE}"/>
              </a:ext>
            </a:extLst>
          </p:cNvPr>
          <p:cNvSpPr/>
          <p:nvPr/>
        </p:nvSpPr>
        <p:spPr>
          <a:xfrm>
            <a:off x="9122303" y="4305831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 Awareness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A0E3020-40FE-4788-9A5B-B866AFABCEDB}"/>
              </a:ext>
            </a:extLst>
          </p:cNvPr>
          <p:cNvCxnSpPr>
            <a:cxnSpLocks/>
          </p:cNvCxnSpPr>
          <p:nvPr/>
        </p:nvCxnSpPr>
        <p:spPr>
          <a:xfrm>
            <a:off x="2552830" y="3506680"/>
            <a:ext cx="9085787" cy="2230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289428F-DFF8-B404-B809-E6E49D3CC818}"/>
              </a:ext>
            </a:extLst>
          </p:cNvPr>
          <p:cNvSpPr/>
          <p:nvPr/>
        </p:nvSpPr>
        <p:spPr>
          <a:xfrm>
            <a:off x="8727328" y="1277355"/>
            <a:ext cx="2913021" cy="20739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307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I: how are schools using the technology in classrooms?">
            <a:extLst>
              <a:ext uri="{FF2B5EF4-FFF2-40B4-BE49-F238E27FC236}">
                <a16:creationId xmlns:a16="http://schemas.microsoft.com/office/drawing/2014/main" id="{34401697-AA6F-6303-B41A-BBB371D671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34"/>
          <a:stretch/>
        </p:blipFill>
        <p:spPr bwMode="auto">
          <a:xfrm>
            <a:off x="277421" y="58839"/>
            <a:ext cx="2793613" cy="214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CFC692B-0D8C-DA60-971F-2D13CA3EA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458113"/>
              </p:ext>
            </p:extLst>
          </p:nvPr>
        </p:nvGraphicFramePr>
        <p:xfrm>
          <a:off x="292963" y="62144"/>
          <a:ext cx="11187451" cy="6787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0410">
                  <a:extLst>
                    <a:ext uri="{9D8B030D-6E8A-4147-A177-3AD203B41FA5}">
                      <a16:colId xmlns:a16="http://schemas.microsoft.com/office/drawing/2014/main" val="1782616221"/>
                    </a:ext>
                  </a:extLst>
                </a:gridCol>
                <a:gridCol w="2802347">
                  <a:extLst>
                    <a:ext uri="{9D8B030D-6E8A-4147-A177-3AD203B41FA5}">
                      <a16:colId xmlns:a16="http://schemas.microsoft.com/office/drawing/2014/main" val="3395808254"/>
                    </a:ext>
                  </a:extLst>
                </a:gridCol>
                <a:gridCol w="2802347">
                  <a:extLst>
                    <a:ext uri="{9D8B030D-6E8A-4147-A177-3AD203B41FA5}">
                      <a16:colId xmlns:a16="http://schemas.microsoft.com/office/drawing/2014/main" val="327048867"/>
                    </a:ext>
                  </a:extLst>
                </a:gridCol>
                <a:gridCol w="2802347">
                  <a:extLst>
                    <a:ext uri="{9D8B030D-6E8A-4147-A177-3AD203B41FA5}">
                      <a16:colId xmlns:a16="http://schemas.microsoft.com/office/drawing/2014/main" val="3306308156"/>
                    </a:ext>
                  </a:extLst>
                </a:gridCol>
              </a:tblGrid>
              <a:tr h="2144921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302355"/>
                  </a:ext>
                </a:extLst>
              </a:tr>
              <a:tr h="2321446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9205521"/>
                  </a:ext>
                </a:extLst>
              </a:tr>
              <a:tr h="2321446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378929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EB3373-AD43-5605-01AF-BE0232C0FE11}"/>
              </a:ext>
            </a:extLst>
          </p:cNvPr>
          <p:cNvSpPr txBox="1"/>
          <p:nvPr/>
        </p:nvSpPr>
        <p:spPr>
          <a:xfrm>
            <a:off x="487442" y="1556734"/>
            <a:ext cx="230826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000000"/>
                </a:highlight>
              </a:rPr>
              <a:t>Education</a:t>
            </a:r>
          </a:p>
          <a:p>
            <a:endParaRPr lang="en-US" sz="3200" dirty="0"/>
          </a:p>
        </p:txBody>
      </p:sp>
      <p:pic>
        <p:nvPicPr>
          <p:cNvPr id="7" name="Picture 6" descr="How AI Can Transform The Transportation Industry">
            <a:extLst>
              <a:ext uri="{FF2B5EF4-FFF2-40B4-BE49-F238E27FC236}">
                <a16:creationId xmlns:a16="http://schemas.microsoft.com/office/drawing/2014/main" id="{2B7B521E-BC63-4855-F5E1-0366C29E7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189" y="58839"/>
            <a:ext cx="2793613" cy="214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87005B-6E78-EB65-93D1-BA0BCBF0F616}"/>
              </a:ext>
            </a:extLst>
          </p:cNvPr>
          <p:cNvSpPr txBox="1"/>
          <p:nvPr/>
        </p:nvSpPr>
        <p:spPr>
          <a:xfrm>
            <a:off x="6139978" y="1556730"/>
            <a:ext cx="218444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000000"/>
                </a:highlight>
              </a:rPr>
              <a:t>Transport</a:t>
            </a:r>
          </a:p>
          <a:p>
            <a:endParaRPr lang="en-US" sz="3200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9" name="Picture 8" descr="How Artificial Intelligence Can Be Used in Agriculture">
            <a:extLst>
              <a:ext uri="{FF2B5EF4-FFF2-40B4-BE49-F238E27FC236}">
                <a16:creationId xmlns:a16="http://schemas.microsoft.com/office/drawing/2014/main" id="{C9EF827B-6C7E-FE23-E649-4322BBF65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9035" y="78241"/>
            <a:ext cx="2793613" cy="214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88B10F-7471-416A-E47C-A35B1AF6B715}"/>
              </a:ext>
            </a:extLst>
          </p:cNvPr>
          <p:cNvSpPr txBox="1"/>
          <p:nvPr/>
        </p:nvSpPr>
        <p:spPr>
          <a:xfrm>
            <a:off x="8825913" y="1547851"/>
            <a:ext cx="251793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008000"/>
                </a:highlight>
              </a:rPr>
              <a:t>Agriculture</a:t>
            </a:r>
          </a:p>
          <a:p>
            <a:endParaRPr lang="en-US" sz="3200" dirty="0">
              <a:solidFill>
                <a:schemeClr val="bg1"/>
              </a:solidFill>
              <a:highlight>
                <a:srgbClr val="008000"/>
              </a:highlight>
            </a:endParaRPr>
          </a:p>
        </p:txBody>
      </p:sp>
      <p:pic>
        <p:nvPicPr>
          <p:cNvPr id="11" name="Picture 10" descr="Generative AI in E-commerce: 6 Top Use Cases | Persado">
            <a:extLst>
              <a:ext uri="{FF2B5EF4-FFF2-40B4-BE49-F238E27FC236}">
                <a16:creationId xmlns:a16="http://schemas.microsoft.com/office/drawing/2014/main" id="{FB666D43-33D5-23D7-5E52-D26903669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803" y="2188413"/>
            <a:ext cx="2822154" cy="236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DBFDF3-A85D-3A74-A0B0-BFA54F27C3C9}"/>
              </a:ext>
            </a:extLst>
          </p:cNvPr>
          <p:cNvSpPr txBox="1"/>
          <p:nvPr/>
        </p:nvSpPr>
        <p:spPr>
          <a:xfrm>
            <a:off x="8825913" y="3920461"/>
            <a:ext cx="258134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highlight>
                  <a:srgbClr val="000000"/>
                </a:highlight>
              </a:rPr>
              <a:t>E-commerce</a:t>
            </a:r>
          </a:p>
          <a:p>
            <a:endParaRPr lang="en-US" sz="3200" dirty="0"/>
          </a:p>
        </p:txBody>
      </p:sp>
      <p:pic>
        <p:nvPicPr>
          <p:cNvPr id="5" name="Picture 4" descr="AI In HealthCare Is Making Our World Healthier">
            <a:extLst>
              <a:ext uri="{FF2B5EF4-FFF2-40B4-BE49-F238E27FC236}">
                <a16:creationId xmlns:a16="http://schemas.microsoft.com/office/drawing/2014/main" id="{73187995-9D3B-EDB9-EE5B-814FCB8BE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034" y="58839"/>
            <a:ext cx="2793613" cy="214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7BD1C8-054C-1AF0-5B32-DD91C3BEC103}"/>
              </a:ext>
            </a:extLst>
          </p:cNvPr>
          <p:cNvSpPr txBox="1"/>
          <p:nvPr/>
        </p:nvSpPr>
        <p:spPr>
          <a:xfrm>
            <a:off x="3281923" y="1556733"/>
            <a:ext cx="252562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highlight>
                  <a:srgbClr val="C0C0C0"/>
                </a:highlight>
              </a:rPr>
              <a:t>Healthcare</a:t>
            </a:r>
          </a:p>
          <a:p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13" name="Picture 12" descr="The Future of Entertainment: Age of Convergence">
            <a:extLst>
              <a:ext uri="{FF2B5EF4-FFF2-40B4-BE49-F238E27FC236}">
                <a16:creationId xmlns:a16="http://schemas.microsoft.com/office/drawing/2014/main" id="{FFD02582-6C41-B232-58A8-F9FD0A39F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20" y="2189551"/>
            <a:ext cx="2820399" cy="2364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EB0323-C8C3-FC76-1694-391367F1F124}"/>
              </a:ext>
            </a:extLst>
          </p:cNvPr>
          <p:cNvSpPr txBox="1"/>
          <p:nvPr/>
        </p:nvSpPr>
        <p:spPr>
          <a:xfrm>
            <a:off x="312870" y="3920461"/>
            <a:ext cx="25452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highlight>
                  <a:srgbClr val="000080"/>
                </a:highlight>
              </a:rPr>
              <a:t>Entertainment</a:t>
            </a:r>
          </a:p>
          <a:p>
            <a:endParaRPr lang="en-US" sz="2800" dirty="0">
              <a:highlight>
                <a:srgbClr val="000080"/>
              </a:highlight>
            </a:endParaRPr>
          </a:p>
        </p:txBody>
      </p:sp>
      <p:pic>
        <p:nvPicPr>
          <p:cNvPr id="15" name="Picture 14" descr="Robotics">
            <a:extLst>
              <a:ext uri="{FF2B5EF4-FFF2-40B4-BE49-F238E27FC236}">
                <a16:creationId xmlns:a16="http://schemas.microsoft.com/office/drawing/2014/main" id="{CCEFAD35-7FE2-2647-D6D6-F266C66FB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354" y="2186574"/>
            <a:ext cx="3247683" cy="236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820607-49A8-DBF8-13A6-5EE23E35A42E}"/>
              </a:ext>
            </a:extLst>
          </p:cNvPr>
          <p:cNvSpPr txBox="1"/>
          <p:nvPr/>
        </p:nvSpPr>
        <p:spPr>
          <a:xfrm>
            <a:off x="6248508" y="3858905"/>
            <a:ext cx="205697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highlight>
                  <a:srgbClr val="808080"/>
                </a:highlight>
              </a:rPr>
              <a:t>Robotics</a:t>
            </a:r>
          </a:p>
          <a:p>
            <a:endParaRPr lang="en-US" sz="3200" dirty="0">
              <a:highlight>
                <a:srgbClr val="808080"/>
              </a:highligh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971A93F-17FF-25AD-29B4-A5D034B78D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2223" y="2175100"/>
            <a:ext cx="2837965" cy="23646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668FB3-D451-97AC-6192-BDCAD9398892}"/>
              </a:ext>
            </a:extLst>
          </p:cNvPr>
          <p:cNvSpPr txBox="1"/>
          <p:nvPr/>
        </p:nvSpPr>
        <p:spPr>
          <a:xfrm>
            <a:off x="3126559" y="3873191"/>
            <a:ext cx="25747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highlight>
                  <a:srgbClr val="000000"/>
                </a:highlight>
              </a:rPr>
              <a:t>Social Media</a:t>
            </a:r>
          </a:p>
          <a:p>
            <a:endParaRPr lang="en-US" sz="3200" dirty="0"/>
          </a:p>
        </p:txBody>
      </p:sp>
      <p:pic>
        <p:nvPicPr>
          <p:cNvPr id="19" name="Picture 18" descr="AI Based Video Surveillance, 46% OFF | jadlogcuritiba.com.br">
            <a:extLst>
              <a:ext uri="{FF2B5EF4-FFF2-40B4-BE49-F238E27FC236}">
                <a16:creationId xmlns:a16="http://schemas.microsoft.com/office/drawing/2014/main" id="{F08A9310-7E89-0EA7-3EE3-10094EC3B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222" y="4539793"/>
            <a:ext cx="2837965" cy="232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4A00CB-EA52-7A0A-3001-6488EF677CD1}"/>
              </a:ext>
            </a:extLst>
          </p:cNvPr>
          <p:cNvSpPr txBox="1"/>
          <p:nvPr/>
        </p:nvSpPr>
        <p:spPr>
          <a:xfrm>
            <a:off x="3283527" y="6211322"/>
            <a:ext cx="2524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ighlight>
                  <a:srgbClr val="808080"/>
                </a:highlight>
              </a:rPr>
              <a:t>Surveillance</a:t>
            </a:r>
            <a:endParaRPr lang="en-US" sz="3200" dirty="0">
              <a:highlight>
                <a:srgbClr val="808080"/>
              </a:highlight>
            </a:endParaRPr>
          </a:p>
        </p:txBody>
      </p:sp>
      <p:pic>
        <p:nvPicPr>
          <p:cNvPr id="1036" name="Picture 12" descr="AI in Finance: Applications, Use Cases, and Future Prospects">
            <a:extLst>
              <a:ext uri="{FF2B5EF4-FFF2-40B4-BE49-F238E27FC236}">
                <a16:creationId xmlns:a16="http://schemas.microsoft.com/office/drawing/2014/main" id="{274960E2-0F45-01DB-FFDB-3D4DE862D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7" y="4522064"/>
            <a:ext cx="2857500" cy="233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8725144-D9D9-09F9-6A31-2D863A5232BE}"/>
              </a:ext>
            </a:extLst>
          </p:cNvPr>
          <p:cNvSpPr txBox="1"/>
          <p:nvPr/>
        </p:nvSpPr>
        <p:spPr>
          <a:xfrm>
            <a:off x="740544" y="6112265"/>
            <a:ext cx="185409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000000"/>
                </a:highlight>
              </a:rPr>
              <a:t>Finance</a:t>
            </a:r>
          </a:p>
          <a:p>
            <a:endParaRPr lang="en-US" sz="3200" dirty="0"/>
          </a:p>
        </p:txBody>
      </p:sp>
      <p:pic>
        <p:nvPicPr>
          <p:cNvPr id="23" name="Picture 10" descr="Using Adaptive AI to Improve the Gaming Experience | Bench Talk">
            <a:extLst>
              <a:ext uri="{FF2B5EF4-FFF2-40B4-BE49-F238E27FC236}">
                <a16:creationId xmlns:a16="http://schemas.microsoft.com/office/drawing/2014/main" id="{65404821-BB67-41E5-C0BE-A09153A6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748" y="4539793"/>
            <a:ext cx="2837686" cy="229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8351EAF-0932-B10E-32BA-877863E110FC}"/>
              </a:ext>
            </a:extLst>
          </p:cNvPr>
          <p:cNvSpPr txBox="1"/>
          <p:nvPr/>
        </p:nvSpPr>
        <p:spPr>
          <a:xfrm>
            <a:off x="9211337" y="6179594"/>
            <a:ext cx="18085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highlight>
                  <a:srgbClr val="C0C0C0"/>
                </a:highlight>
              </a:rPr>
              <a:t>Gaming</a:t>
            </a:r>
          </a:p>
          <a:p>
            <a:endParaRPr lang="en-US" sz="3600" dirty="0">
              <a:solidFill>
                <a:srgbClr val="FF0000"/>
              </a:solidFill>
              <a:highlight>
                <a:srgbClr val="C0C0C0"/>
              </a:highlight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7BD9277-1001-F434-1A0E-8CC651F2DB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41968" y="4490289"/>
            <a:ext cx="2854780" cy="233119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AC4330A-544D-34FC-5CC8-B3B38428E5CC}"/>
              </a:ext>
            </a:extLst>
          </p:cNvPr>
          <p:cNvSpPr txBox="1"/>
          <p:nvPr/>
        </p:nvSpPr>
        <p:spPr>
          <a:xfrm>
            <a:off x="6052231" y="6151859"/>
            <a:ext cx="2472472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000000"/>
                </a:highlight>
              </a:rPr>
              <a:t>Astronomy</a:t>
            </a:r>
          </a:p>
          <a:p>
            <a:endParaRPr lang="en-US" sz="3200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03861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40B9AD-8135-D4FD-4568-045B3FF14B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1AE1C90-23BF-6830-75AD-8CBF9E158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9293"/>
            <a:ext cx="8531441" cy="552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uperintelligence: Paths, Dangers, Strategies: Bostrom, Nick:  0884960011388: Amazon.com: Books">
            <a:extLst>
              <a:ext uri="{FF2B5EF4-FFF2-40B4-BE49-F238E27FC236}">
                <a16:creationId xmlns:a16="http://schemas.microsoft.com/office/drawing/2014/main" id="{A5885679-D3E1-5975-50C9-B6AD63329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116" y="559293"/>
            <a:ext cx="3666884" cy="556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673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B724FB-6611-E208-48A4-C96B6047D6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in a black shirt&#10;&#10;Description automatically generated">
            <a:extLst>
              <a:ext uri="{FF2B5EF4-FFF2-40B4-BE49-F238E27FC236}">
                <a16:creationId xmlns:a16="http://schemas.microsoft.com/office/drawing/2014/main" id="{C012A8D6-FA89-7E0C-312D-84A4B3219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554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380A1-CEBD-113F-69FB-72379ECE30EC}"/>
              </a:ext>
            </a:extLst>
          </p:cNvPr>
          <p:cNvSpPr txBox="1"/>
          <p:nvPr/>
        </p:nvSpPr>
        <p:spPr>
          <a:xfrm>
            <a:off x="878249" y="929520"/>
            <a:ext cx="1015663" cy="590931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Functionalities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DCE5A6-5CF2-57B8-3C7C-FA9D5E9BCFBF}"/>
              </a:ext>
            </a:extLst>
          </p:cNvPr>
          <p:cNvCxnSpPr>
            <a:cxnSpLocks/>
          </p:cNvCxnSpPr>
          <p:nvPr/>
        </p:nvCxnSpPr>
        <p:spPr>
          <a:xfrm>
            <a:off x="1893912" y="1238487"/>
            <a:ext cx="0" cy="520083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Narrow AI 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26D86-D3C6-A35F-CB2A-36F0732FE775}"/>
              </a:ext>
            </a:extLst>
          </p:cNvPr>
          <p:cNvSpPr/>
          <p:nvPr/>
        </p:nvSpPr>
        <p:spPr>
          <a:xfrm>
            <a:off x="8753380" y="1704514"/>
            <a:ext cx="284084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Artificial Superintelligence (ASI) </a:t>
            </a:r>
          </a:p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(Super AI)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B79F89-2798-2268-3286-F4AA2CB98424}"/>
              </a:ext>
            </a:extLst>
          </p:cNvPr>
          <p:cNvSpPr/>
          <p:nvPr/>
        </p:nvSpPr>
        <p:spPr>
          <a:xfrm>
            <a:off x="2524874" y="3728727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Reactive Machines AI</a:t>
            </a:r>
            <a:endParaRPr lang="en-US" sz="2800" b="1" dirty="0">
              <a:solidFill>
                <a:srgbClr val="FFFF0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1E2276-359B-7C57-40AC-EA6D8F8D538A}"/>
              </a:ext>
            </a:extLst>
          </p:cNvPr>
          <p:cNvSpPr/>
          <p:nvPr/>
        </p:nvSpPr>
        <p:spPr>
          <a:xfrm>
            <a:off x="2508440" y="5262268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 Memory AI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6FEC58-18C4-575C-E2FD-F2122CE1428B}"/>
              </a:ext>
            </a:extLst>
          </p:cNvPr>
          <p:cNvSpPr/>
          <p:nvPr/>
        </p:nvSpPr>
        <p:spPr>
          <a:xfrm>
            <a:off x="5875046" y="4393862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Theory of Mind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25E6C0-6D85-FF9C-4180-47331731BDEE}"/>
              </a:ext>
            </a:extLst>
          </p:cNvPr>
          <p:cNvSpPr/>
          <p:nvPr/>
        </p:nvSpPr>
        <p:spPr>
          <a:xfrm>
            <a:off x="9122303" y="4305831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 Awareness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A0E3020-40FE-4788-9A5B-B866AFABCEDB}"/>
              </a:ext>
            </a:extLst>
          </p:cNvPr>
          <p:cNvCxnSpPr>
            <a:cxnSpLocks/>
          </p:cNvCxnSpPr>
          <p:nvPr/>
        </p:nvCxnSpPr>
        <p:spPr>
          <a:xfrm>
            <a:off x="2552830" y="3506680"/>
            <a:ext cx="9085787" cy="2230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289428F-DFF8-B404-B809-E6E49D3CC818}"/>
              </a:ext>
            </a:extLst>
          </p:cNvPr>
          <p:cNvSpPr/>
          <p:nvPr/>
        </p:nvSpPr>
        <p:spPr>
          <a:xfrm>
            <a:off x="2404376" y="3604008"/>
            <a:ext cx="2474720" cy="15021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4694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380A1-CEBD-113F-69FB-72379ECE30EC}"/>
              </a:ext>
            </a:extLst>
          </p:cNvPr>
          <p:cNvSpPr txBox="1"/>
          <p:nvPr/>
        </p:nvSpPr>
        <p:spPr>
          <a:xfrm>
            <a:off x="878249" y="929520"/>
            <a:ext cx="1015663" cy="590931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Functionalities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DCE5A6-5CF2-57B8-3C7C-FA9D5E9BCFBF}"/>
              </a:ext>
            </a:extLst>
          </p:cNvPr>
          <p:cNvCxnSpPr>
            <a:cxnSpLocks/>
          </p:cNvCxnSpPr>
          <p:nvPr/>
        </p:nvCxnSpPr>
        <p:spPr>
          <a:xfrm>
            <a:off x="1893912" y="1238487"/>
            <a:ext cx="0" cy="520083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Narrow AI 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26D86-D3C6-A35F-CB2A-36F0732FE775}"/>
              </a:ext>
            </a:extLst>
          </p:cNvPr>
          <p:cNvSpPr/>
          <p:nvPr/>
        </p:nvSpPr>
        <p:spPr>
          <a:xfrm>
            <a:off x="8753380" y="1704514"/>
            <a:ext cx="284084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Artificial Superintelligence (ASI) </a:t>
            </a:r>
          </a:p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(Super AI)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B79F89-2798-2268-3286-F4AA2CB98424}"/>
              </a:ext>
            </a:extLst>
          </p:cNvPr>
          <p:cNvSpPr/>
          <p:nvPr/>
        </p:nvSpPr>
        <p:spPr>
          <a:xfrm>
            <a:off x="2524874" y="3728727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Reactive Machines AI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1E2276-359B-7C57-40AC-EA6D8F8D538A}"/>
              </a:ext>
            </a:extLst>
          </p:cNvPr>
          <p:cNvSpPr/>
          <p:nvPr/>
        </p:nvSpPr>
        <p:spPr>
          <a:xfrm>
            <a:off x="2508440" y="5262268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 Memory AI</a:t>
            </a:r>
            <a:endParaRPr lang="en-US" sz="2800" b="1" dirty="0">
              <a:solidFill>
                <a:srgbClr val="FFFF0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6FEC58-18C4-575C-E2FD-F2122CE1428B}"/>
              </a:ext>
            </a:extLst>
          </p:cNvPr>
          <p:cNvSpPr/>
          <p:nvPr/>
        </p:nvSpPr>
        <p:spPr>
          <a:xfrm>
            <a:off x="5875046" y="4393862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Theory of Mind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25E6C0-6D85-FF9C-4180-47331731BDEE}"/>
              </a:ext>
            </a:extLst>
          </p:cNvPr>
          <p:cNvSpPr/>
          <p:nvPr/>
        </p:nvSpPr>
        <p:spPr>
          <a:xfrm>
            <a:off x="9122303" y="4305831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 Awareness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A0E3020-40FE-4788-9A5B-B866AFABCEDB}"/>
              </a:ext>
            </a:extLst>
          </p:cNvPr>
          <p:cNvCxnSpPr>
            <a:cxnSpLocks/>
          </p:cNvCxnSpPr>
          <p:nvPr/>
        </p:nvCxnSpPr>
        <p:spPr>
          <a:xfrm>
            <a:off x="2552830" y="3506680"/>
            <a:ext cx="9085787" cy="2230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289428F-DFF8-B404-B809-E6E49D3CC818}"/>
              </a:ext>
            </a:extLst>
          </p:cNvPr>
          <p:cNvSpPr/>
          <p:nvPr/>
        </p:nvSpPr>
        <p:spPr>
          <a:xfrm>
            <a:off x="2413167" y="5088266"/>
            <a:ext cx="2474720" cy="15021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583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380A1-CEBD-113F-69FB-72379ECE30EC}"/>
              </a:ext>
            </a:extLst>
          </p:cNvPr>
          <p:cNvSpPr txBox="1"/>
          <p:nvPr/>
        </p:nvSpPr>
        <p:spPr>
          <a:xfrm>
            <a:off x="878249" y="929520"/>
            <a:ext cx="1015663" cy="590931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Functionalities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DCE5A6-5CF2-57B8-3C7C-FA9D5E9BCFBF}"/>
              </a:ext>
            </a:extLst>
          </p:cNvPr>
          <p:cNvCxnSpPr>
            <a:cxnSpLocks/>
          </p:cNvCxnSpPr>
          <p:nvPr/>
        </p:nvCxnSpPr>
        <p:spPr>
          <a:xfrm>
            <a:off x="1893912" y="1238487"/>
            <a:ext cx="0" cy="520083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Narrow AI 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26D86-D3C6-A35F-CB2A-36F0732FE775}"/>
              </a:ext>
            </a:extLst>
          </p:cNvPr>
          <p:cNvSpPr/>
          <p:nvPr/>
        </p:nvSpPr>
        <p:spPr>
          <a:xfrm>
            <a:off x="8753380" y="1704514"/>
            <a:ext cx="284084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Artificial Superintelligence (ASI) </a:t>
            </a:r>
          </a:p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(Super AI)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B79F89-2798-2268-3286-F4AA2CB98424}"/>
              </a:ext>
            </a:extLst>
          </p:cNvPr>
          <p:cNvSpPr/>
          <p:nvPr/>
        </p:nvSpPr>
        <p:spPr>
          <a:xfrm>
            <a:off x="2524874" y="3728727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Reactive Machines AI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1E2276-359B-7C57-40AC-EA6D8F8D538A}"/>
              </a:ext>
            </a:extLst>
          </p:cNvPr>
          <p:cNvSpPr/>
          <p:nvPr/>
        </p:nvSpPr>
        <p:spPr>
          <a:xfrm>
            <a:off x="2508440" y="5262268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 Memory AI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6FEC58-18C4-575C-E2FD-F2122CE1428B}"/>
              </a:ext>
            </a:extLst>
          </p:cNvPr>
          <p:cNvSpPr/>
          <p:nvPr/>
        </p:nvSpPr>
        <p:spPr>
          <a:xfrm>
            <a:off x="5875046" y="4393862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Theory of Mind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25E6C0-6D85-FF9C-4180-47331731BDEE}"/>
              </a:ext>
            </a:extLst>
          </p:cNvPr>
          <p:cNvSpPr/>
          <p:nvPr/>
        </p:nvSpPr>
        <p:spPr>
          <a:xfrm>
            <a:off x="9122303" y="4305831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 Awareness</a:t>
            </a:r>
            <a:endParaRPr lang="en-US" sz="2800" b="1" dirty="0">
              <a:solidFill>
                <a:srgbClr val="FFFF0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A0E3020-40FE-4788-9A5B-B866AFABCEDB}"/>
              </a:ext>
            </a:extLst>
          </p:cNvPr>
          <p:cNvCxnSpPr>
            <a:cxnSpLocks/>
          </p:cNvCxnSpPr>
          <p:nvPr/>
        </p:nvCxnSpPr>
        <p:spPr>
          <a:xfrm>
            <a:off x="2552830" y="3506680"/>
            <a:ext cx="9085787" cy="2230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493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machine learning process&#10;&#10;Description automatically generated">
            <a:extLst>
              <a:ext uri="{FF2B5EF4-FFF2-40B4-BE49-F238E27FC236}">
                <a16:creationId xmlns:a16="http://schemas.microsoft.com/office/drawing/2014/main" id="{95AFD5AA-39F3-2DF6-F34C-DB5E1E4F6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498" y="1815484"/>
            <a:ext cx="8088543" cy="45498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D31D56-34FC-67BC-C030-D7DF67CC46DA}"/>
              </a:ext>
            </a:extLst>
          </p:cNvPr>
          <p:cNvSpPr/>
          <p:nvPr/>
        </p:nvSpPr>
        <p:spPr>
          <a:xfrm>
            <a:off x="3586579" y="2849732"/>
            <a:ext cx="1775534" cy="336463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D489506-44F4-852C-FD76-999E9A5569A0}"/>
              </a:ext>
            </a:extLst>
          </p:cNvPr>
          <p:cNvCxnSpPr>
            <a:cxnSpLocks/>
          </p:cNvCxnSpPr>
          <p:nvPr/>
        </p:nvCxnSpPr>
        <p:spPr>
          <a:xfrm flipH="1" flipV="1">
            <a:off x="2034959" y="1171852"/>
            <a:ext cx="1551620" cy="167788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C9ADD87-FD88-8713-A9C7-0557A894EC98}"/>
              </a:ext>
            </a:extLst>
          </p:cNvPr>
          <p:cNvSpPr txBox="1"/>
          <p:nvPr/>
        </p:nvSpPr>
        <p:spPr>
          <a:xfrm>
            <a:off x="603682" y="340855"/>
            <a:ext cx="32739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Realized AI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1A1FE5-D1DC-0DE6-B160-7F7E27A4EBA6}"/>
              </a:ext>
            </a:extLst>
          </p:cNvPr>
          <p:cNvSpPr/>
          <p:nvPr/>
        </p:nvSpPr>
        <p:spPr>
          <a:xfrm>
            <a:off x="5548544" y="2725446"/>
            <a:ext cx="4163628" cy="3222594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3EA96B-665C-A698-B7C6-7EAC39F5AD40}"/>
              </a:ext>
            </a:extLst>
          </p:cNvPr>
          <p:cNvCxnSpPr>
            <a:cxnSpLocks/>
          </p:cNvCxnSpPr>
          <p:nvPr/>
        </p:nvCxnSpPr>
        <p:spPr>
          <a:xfrm flipV="1">
            <a:off x="9712172" y="1171852"/>
            <a:ext cx="0" cy="1553594"/>
          </a:xfrm>
          <a:prstGeom prst="straightConnector1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C74DE9F-01CE-6CAE-1809-A52DB5B1DF4F}"/>
              </a:ext>
            </a:extLst>
          </p:cNvPr>
          <p:cNvSpPr txBox="1"/>
          <p:nvPr/>
        </p:nvSpPr>
        <p:spPr>
          <a:xfrm>
            <a:off x="7424229" y="461640"/>
            <a:ext cx="41640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</a:rPr>
              <a:t>Theoretical  AI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DB241E-88F4-77A0-4A54-89542C41BDAD}"/>
              </a:ext>
            </a:extLst>
          </p:cNvPr>
          <p:cNvCxnSpPr/>
          <p:nvPr/>
        </p:nvCxnSpPr>
        <p:spPr>
          <a:xfrm>
            <a:off x="5486398" y="206058"/>
            <a:ext cx="0" cy="6858000"/>
          </a:xfrm>
          <a:prstGeom prst="line">
            <a:avLst/>
          </a:prstGeom>
          <a:ln w="76200"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7524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7BE5395-8B7E-652A-5F79-0DC44FF20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971924"/>
            <a:ext cx="3352800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99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mazon.com: 2001: A Space Odyssey - Movie Poster (Astronaut - Space  Station) (Size: 24 x 36 inches) : Office Products">
            <a:extLst>
              <a:ext uri="{FF2B5EF4-FFF2-40B4-BE49-F238E27FC236}">
                <a16:creationId xmlns:a16="http://schemas.microsoft.com/office/drawing/2014/main" id="{6F0CAB0A-135E-DEA8-F41E-53B5E1E3D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976605" cy="599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AL 9000 | 2001: A Space Odyssey Wiki | Fandom">
            <a:extLst>
              <a:ext uri="{FF2B5EF4-FFF2-40B4-BE49-F238E27FC236}">
                <a16:creationId xmlns:a16="http://schemas.microsoft.com/office/drawing/2014/main" id="{B1737983-68E0-B8B2-E0EA-BFE20495E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48225"/>
            <a:ext cx="3976605" cy="200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er (2013) - IMDb">
            <a:extLst>
              <a:ext uri="{FF2B5EF4-FFF2-40B4-BE49-F238E27FC236}">
                <a16:creationId xmlns:a16="http://schemas.microsoft.com/office/drawing/2014/main" id="{B82CD5DB-1BE6-D321-FFE4-58735454B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202" y="9189"/>
            <a:ext cx="436119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A.I. Artificial Intelligence movie review (2001) | Roger Ebert">
            <a:extLst>
              <a:ext uri="{FF2B5EF4-FFF2-40B4-BE49-F238E27FC236}">
                <a16:creationId xmlns:a16="http://schemas.microsoft.com/office/drawing/2014/main" id="{FFC822BE-6116-B2B1-CB03-93FA163B5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397" y="9189"/>
            <a:ext cx="4099008" cy="684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715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erminator Genisys | Rotten Tomatoes">
            <a:extLst>
              <a:ext uri="{FF2B5EF4-FFF2-40B4-BE49-F238E27FC236}">
                <a16:creationId xmlns:a16="http://schemas.microsoft.com/office/drawing/2014/main" id="{EB80611D-8E94-329D-4B54-0B9A7AFC1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45095" cy="615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mazon.com: I, Robot (Two-Disc All-Access Collector's Edition) : Will  Smith, Bridget Moynahan, Bruce Greenwood, Alan Tudyk, James Cromwell,  Adrian Ricard, Chi McBride, Jerry Wasserman, Fiona Hogan, Peter Shinkoda,  Terry Chen, David Haysom,">
            <a:extLst>
              <a:ext uri="{FF2B5EF4-FFF2-40B4-BE49-F238E27FC236}">
                <a16:creationId xmlns:a16="http://schemas.microsoft.com/office/drawing/2014/main" id="{8A6FE9D7-55DD-EE8B-F3E7-D06D8ED1C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191" y="0"/>
            <a:ext cx="4101809" cy="612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The Matrix Imax (Keanu Reeves, Carrie-anne Moss) Movie, 49% OFF">
            <a:extLst>
              <a:ext uri="{FF2B5EF4-FFF2-40B4-BE49-F238E27FC236}">
                <a16:creationId xmlns:a16="http://schemas.microsoft.com/office/drawing/2014/main" id="{C6194433-EEAD-D887-47FE-7082AFE6A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095" y="435"/>
            <a:ext cx="4101810" cy="615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657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I: how are schools using the technology in classrooms?">
            <a:extLst>
              <a:ext uri="{FF2B5EF4-FFF2-40B4-BE49-F238E27FC236}">
                <a16:creationId xmlns:a16="http://schemas.microsoft.com/office/drawing/2014/main" id="{F12C4042-80B0-0FCB-76EB-B40ABE3536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34"/>
          <a:stretch/>
        </p:blipFill>
        <p:spPr bwMode="auto">
          <a:xfrm>
            <a:off x="4263571" y="2466974"/>
            <a:ext cx="4308930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I In HealthCare Is Making Our World Healthier">
            <a:extLst>
              <a:ext uri="{FF2B5EF4-FFF2-40B4-BE49-F238E27FC236}">
                <a16:creationId xmlns:a16="http://schemas.microsoft.com/office/drawing/2014/main" id="{02C10C91-FDD6-DD20-0680-2CDCF283A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400" y="3800474"/>
            <a:ext cx="391160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ow AI Can Transform The Transportation Industry">
            <a:extLst>
              <a:ext uri="{FF2B5EF4-FFF2-40B4-BE49-F238E27FC236}">
                <a16:creationId xmlns:a16="http://schemas.microsoft.com/office/drawing/2014/main" id="{B68EB1A1-A8C3-0414-B2E6-E3A947374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510" y="200024"/>
            <a:ext cx="3849389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ow Artificial Intelligence Can Be Used in Agriculture">
            <a:extLst>
              <a:ext uri="{FF2B5EF4-FFF2-40B4-BE49-F238E27FC236}">
                <a16:creationId xmlns:a16="http://schemas.microsoft.com/office/drawing/2014/main" id="{B0231B0C-E128-6E42-2A23-CC73B7FF2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425" y="1003871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Generative AI in E-commerce: 6 Top Use Cases | Persado">
            <a:extLst>
              <a:ext uri="{FF2B5EF4-FFF2-40B4-BE49-F238E27FC236}">
                <a16:creationId xmlns:a16="http://schemas.microsoft.com/office/drawing/2014/main" id="{9E17115C-2B99-BD25-AC00-07E4032A6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863" y="2657475"/>
            <a:ext cx="29622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he Future of Entertainment: Age of Convergence">
            <a:extLst>
              <a:ext uri="{FF2B5EF4-FFF2-40B4-BE49-F238E27FC236}">
                <a16:creationId xmlns:a16="http://schemas.microsoft.com/office/drawing/2014/main" id="{1D43C916-E8F1-1659-9A5E-D9B91743D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27" y="2991684"/>
            <a:ext cx="3849390" cy="2238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Robotics">
            <a:extLst>
              <a:ext uri="{FF2B5EF4-FFF2-40B4-BE49-F238E27FC236}">
                <a16:creationId xmlns:a16="http://schemas.microsoft.com/office/drawing/2014/main" id="{84FC2FEE-60C7-93C1-E583-49327AAFC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006" y="2370338"/>
            <a:ext cx="5016993" cy="334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16" descr="AI in Social Media: The Benefits and Risks">
            <a:extLst>
              <a:ext uri="{FF2B5EF4-FFF2-40B4-BE49-F238E27FC236}">
                <a16:creationId xmlns:a16="http://schemas.microsoft.com/office/drawing/2014/main" id="{4AFD5B06-CB70-B708-1245-4D4799B28F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66" name="Picture 18" descr="AI Based Video Surveillance, 46% OFF | jadlogcuritiba.com.br">
            <a:extLst>
              <a:ext uri="{FF2B5EF4-FFF2-40B4-BE49-F238E27FC236}">
                <a16:creationId xmlns:a16="http://schemas.microsoft.com/office/drawing/2014/main" id="{37B79EB7-7A03-32B3-44D8-C7B720578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075" y="2552700"/>
            <a:ext cx="260985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AI in Finance: Applications, Use Cases, and Future Prospects">
            <a:extLst>
              <a:ext uri="{FF2B5EF4-FFF2-40B4-BE49-F238E27FC236}">
                <a16:creationId xmlns:a16="http://schemas.microsoft.com/office/drawing/2014/main" id="{BDF6DEED-AEC8-B3CA-B710-DD93057A3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62890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2" descr="The Evolution of Astronomical AI - DataScienceCentral.com">
            <a:extLst>
              <a:ext uri="{FF2B5EF4-FFF2-40B4-BE49-F238E27FC236}">
                <a16:creationId xmlns:a16="http://schemas.microsoft.com/office/drawing/2014/main" id="{69355835-5306-950D-DDC2-CBA3631B61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9E6FB6-7901-3912-E034-3D17B4C05DD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4437" y="300037"/>
            <a:ext cx="9763125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27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AI in Social Media: The Benefits and Risks">
            <a:extLst>
              <a:ext uri="{FF2B5EF4-FFF2-40B4-BE49-F238E27FC236}">
                <a16:creationId xmlns:a16="http://schemas.microsoft.com/office/drawing/2014/main" id="{A0B19A50-E63E-F442-53EC-8705AB7E20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AI in Social Media: The Benefits and Risks">
            <a:extLst>
              <a:ext uri="{FF2B5EF4-FFF2-40B4-BE49-F238E27FC236}">
                <a16:creationId xmlns:a16="http://schemas.microsoft.com/office/drawing/2014/main" id="{3D7B60AC-10AA-95CD-66F8-1C8304F4B1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>
            <a:extLst>
              <a:ext uri="{FF2B5EF4-FFF2-40B4-BE49-F238E27FC236}">
                <a16:creationId xmlns:a16="http://schemas.microsoft.com/office/drawing/2014/main" id="{707AD318-9100-679C-0CBE-BE174BD495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>
            <a:extLst>
              <a:ext uri="{FF2B5EF4-FFF2-40B4-BE49-F238E27FC236}">
                <a16:creationId xmlns:a16="http://schemas.microsoft.com/office/drawing/2014/main" id="{FF7B2598-FC82-F587-EE43-D9DE60749D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2E6BC2-8310-CA28-8313-1F8D545B4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71500"/>
            <a:ext cx="11430000" cy="5715000"/>
          </a:xfrm>
          <a:prstGeom prst="rect">
            <a:avLst/>
          </a:prstGeom>
        </p:spPr>
      </p:pic>
      <p:pic>
        <p:nvPicPr>
          <p:cNvPr id="4106" name="Picture 10" descr="Using Adaptive AI to Improve the Gaming Experience | Bench Talk">
            <a:extLst>
              <a:ext uri="{FF2B5EF4-FFF2-40B4-BE49-F238E27FC236}">
                <a16:creationId xmlns:a16="http://schemas.microsoft.com/office/drawing/2014/main" id="{E1064797-18EC-CA47-285A-3C5F76CBD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13" y="2557463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38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422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Narrow AI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(Weak AI)</a:t>
            </a:r>
          </a:p>
        </p:txBody>
      </p:sp>
    </p:spTree>
    <p:extLst>
      <p:ext uri="{BB962C8B-B14F-4D97-AF65-F5344CB8AC3E}">
        <p14:creationId xmlns:p14="http://schemas.microsoft.com/office/powerpoint/2010/main" val="2633483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Narrow AI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</p:spTree>
    <p:extLst>
      <p:ext uri="{BB962C8B-B14F-4D97-AF65-F5344CB8AC3E}">
        <p14:creationId xmlns:p14="http://schemas.microsoft.com/office/powerpoint/2010/main" val="510474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Narrow AI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26D86-D3C6-A35F-CB2A-36F0732FE775}"/>
              </a:ext>
            </a:extLst>
          </p:cNvPr>
          <p:cNvSpPr/>
          <p:nvPr/>
        </p:nvSpPr>
        <p:spPr>
          <a:xfrm>
            <a:off x="8753380" y="1704514"/>
            <a:ext cx="284084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Artificial Superintelligence (ASI) 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(Super AI)</a:t>
            </a:r>
          </a:p>
        </p:txBody>
      </p:sp>
    </p:spTree>
    <p:extLst>
      <p:ext uri="{BB962C8B-B14F-4D97-AF65-F5344CB8AC3E}">
        <p14:creationId xmlns:p14="http://schemas.microsoft.com/office/powerpoint/2010/main" val="1975816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380A1-CEBD-113F-69FB-72379ECE30EC}"/>
              </a:ext>
            </a:extLst>
          </p:cNvPr>
          <p:cNvSpPr txBox="1"/>
          <p:nvPr/>
        </p:nvSpPr>
        <p:spPr>
          <a:xfrm>
            <a:off x="878249" y="929520"/>
            <a:ext cx="1015663" cy="590931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Functionalities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DCE5A6-5CF2-57B8-3C7C-FA9D5E9BCFBF}"/>
              </a:ext>
            </a:extLst>
          </p:cNvPr>
          <p:cNvCxnSpPr>
            <a:cxnSpLocks/>
          </p:cNvCxnSpPr>
          <p:nvPr/>
        </p:nvCxnSpPr>
        <p:spPr>
          <a:xfrm>
            <a:off x="1893912" y="1238487"/>
            <a:ext cx="0" cy="520083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Narrow AI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26D86-D3C6-A35F-CB2A-36F0732FE775}"/>
              </a:ext>
            </a:extLst>
          </p:cNvPr>
          <p:cNvSpPr/>
          <p:nvPr/>
        </p:nvSpPr>
        <p:spPr>
          <a:xfrm>
            <a:off x="8753380" y="1704514"/>
            <a:ext cx="284084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Artificial Superintelligence (ASI) 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(Super AI)</a:t>
            </a:r>
          </a:p>
        </p:txBody>
      </p:sp>
    </p:spTree>
    <p:extLst>
      <p:ext uri="{BB962C8B-B14F-4D97-AF65-F5344CB8AC3E}">
        <p14:creationId xmlns:p14="http://schemas.microsoft.com/office/powerpoint/2010/main" val="3957677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668</Words>
  <Application>Microsoft Office PowerPoint</Application>
  <PresentationFormat>Widescreen</PresentationFormat>
  <Paragraphs>166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Priyanga Dilini Talagala</dc:creator>
  <cp:lastModifiedBy>Priyanga Dilini Talagala</cp:lastModifiedBy>
  <cp:revision>9</cp:revision>
  <dcterms:created xsi:type="dcterms:W3CDTF">2024-03-16T13:57:17Z</dcterms:created>
  <dcterms:modified xsi:type="dcterms:W3CDTF">2024-03-19T06:10:19Z</dcterms:modified>
</cp:coreProperties>
</file>